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59" r:id="rId8"/>
    <p:sldId id="258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9C01-6C07-4426-807F-C7804BB98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8EE54C7-81F7-49F0-9971-4FC64AD5D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E88FE7-D7FC-4A65-9BA3-6DC1FE3D9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DFDDF29-08F5-4B0F-B1C3-09850D8B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806BA2-E5C4-40F1-A352-E732D065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0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928A8A-1A7A-4AFD-84FB-84BC6380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B8F74A-8ED9-4F0F-8DEF-637777C91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173F81-3D19-4CA8-A432-3F2691D3C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43BD5D-9426-49AE-B256-BB14CCBF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58E94CB-9FBB-49EE-B6E1-EFCE7E0E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5A306BA-39BD-476B-946A-BD360A841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D91150D-7809-4A3D-9C6D-41FBEC260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26357D-EF91-49AD-86E4-FDEAEC72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BE4F74-703C-48B3-BA6F-640BA59F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CD20BA-6843-4210-BC1A-A8CC99001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1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CA11E2-E59E-469A-AF10-68E600EE8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0C37164-C632-49B8-A6FF-9AB3FE1FC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F71BAC1-B324-492F-A428-24D15F98F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43BA8C-ED34-4EF9-9621-35B43A00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7A0FE5-2EF5-474B-BEC1-D6B064F1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50DAEE-028E-42AC-AFAA-2DB41198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28E8B44-EB2B-4814-8708-7C4A253F3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53D91A-5E1C-4046-8EC4-DC029FC7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FC216C-2050-46C0-BE4E-5F4A0A7C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144DC0-3BC0-43D1-ACED-FF9CA7C0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E0F435-1F49-481F-9C07-E9E606111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E5216A-BAE3-4A8E-830C-729E11FEA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087EC06-8D88-414D-A106-6ABEA4A45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71BE950-71F1-4DE4-B442-4C968C631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C00BBB-7BEE-4B4D-91DF-C57158D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D921E48-41D8-4113-AE28-41CC0395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8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F0B1C4-8EA1-47D6-9D4B-725CBB97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2FCE934-8551-49AA-B559-A1E5567A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83B315-A89E-45EC-9BB6-45899409E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340AE2-6955-46BF-99D8-FFF989CA2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70243B2-3849-4D31-B7A9-135083D97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7C2557A-B4C0-4DD3-870E-0BE3F58C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AF8F00F-B4C7-46FE-9B19-A133F0DCC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4CC476C-341E-4D9B-AA20-7593A4A6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1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FE27D8-F15C-480E-AF95-1DBEBB00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FFC1CF1-C01A-41F6-B43F-777F7FA08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8377B66-61CE-452C-B0A9-2CE57DD5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62E9666-C724-4506-9F8F-96B6FE485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3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9D13BF0-5A89-4D4D-AA5D-869DB14A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448C95D-297E-4F87-BBD1-63D232E9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001E586-B9EB-447B-873F-D3B7A341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3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9889F3-5FFC-477B-944F-81619365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CBF3F8-3083-4F82-9479-9D91177C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58524F-0BEC-400D-BE9D-C1437C64B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D2971A4-FE42-40E0-9CD7-6063E554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AAE6E29-B2BF-413D-8CC6-7FC8B920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0757E85-9635-414C-8889-CB33ECC7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0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FF05AE-F60E-48C0-B2B5-1342AC15E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C919E77-AA7F-412B-BC3C-190270EE1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4CB14BF-58EB-4D54-AB9B-2A7303FE9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DE28E51-A0B7-419E-8A6A-D1D5204E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7013C7-0ECE-4C3D-BC70-A26C9A61D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CEB43E-978B-400B-923C-336AECA5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0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BE50E40-00F4-4668-B244-373B45B9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60475C8-E370-4A7C-8232-3CFE7125E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8C5721-E549-402F-8004-B177CF426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FA50A-DF5F-4762-A7BF-7D316821A22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535AA0-1D25-402F-ABDC-AF218D57B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94191F-144D-44B9-B8CB-3514AE2C6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8C720-F4C9-4B96-9490-D7BAA8AEA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0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aterhillhoa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D31077-F762-4279-A095-FE7094327D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Self Managed HOA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D141460-959C-45D7-8548-E2B2C6BCB2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Water Hill HOA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66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9614B1-34EF-4DD0-A1EC-AA93CC67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AF7A30-879C-48B7-B2EF-30E7CEFF6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the updated content enriched site for the HOA community</a:t>
            </a:r>
          </a:p>
          <a:p>
            <a:r>
              <a:rPr lang="en-US" dirty="0" smtClean="0">
                <a:hlinkClick r:id="rId2"/>
              </a:rPr>
              <a:t>http://waterhillhoa.com</a:t>
            </a:r>
            <a:endParaRPr lang="en-US" dirty="0" smtClean="0"/>
          </a:p>
          <a:p>
            <a:r>
              <a:rPr lang="en-US" dirty="0" smtClean="0"/>
              <a:t>waterhillhoa.org redirects to the .com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0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13F9E6-8E20-4982-B655-C2D4FE717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/>
          </a:bodyPr>
          <a:lstStyle/>
          <a:p>
            <a:r>
              <a:rPr lang="en-US" sz="4000" dirty="0"/>
              <a:t>What CMS is doing </a:t>
            </a:r>
            <a:r>
              <a:rPr lang="en-US" sz="4000" dirty="0" smtClean="0"/>
              <a:t>today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8C4795-FBD3-462C-8897-D53A58350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200"/>
            <a:ext cx="10515600" cy="6273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BOOKKEEPING ($575/</a:t>
            </a:r>
            <a:r>
              <a:rPr lang="en-US" dirty="0" err="1"/>
              <a:t>mo</a:t>
            </a:r>
            <a:r>
              <a:rPr lang="en-US" dirty="0"/>
              <a:t> $6,900/</a:t>
            </a:r>
            <a:r>
              <a:rPr lang="en-US" dirty="0" err="1"/>
              <a:t>yr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-Maintaining current database of all current homeowners</a:t>
            </a:r>
          </a:p>
          <a:p>
            <a:pPr lvl="1"/>
            <a:r>
              <a:rPr lang="en-US" dirty="0"/>
              <a:t>-Receiving Invoices</a:t>
            </a:r>
          </a:p>
          <a:p>
            <a:pPr lvl="1"/>
            <a:r>
              <a:rPr lang="en-US" dirty="0"/>
              <a:t>-Getting approval for payment by Board</a:t>
            </a:r>
          </a:p>
          <a:p>
            <a:pPr lvl="1"/>
            <a:r>
              <a:rPr lang="en-US" dirty="0"/>
              <a:t>-Preparing check for payment</a:t>
            </a:r>
          </a:p>
          <a:p>
            <a:pPr lvl="1"/>
            <a:r>
              <a:rPr lang="en-US" dirty="0"/>
              <a:t>-Getting check signed by Board</a:t>
            </a:r>
          </a:p>
          <a:p>
            <a:pPr lvl="1"/>
            <a:r>
              <a:rPr lang="en-US" dirty="0"/>
              <a:t>-Mailing check</a:t>
            </a:r>
          </a:p>
          <a:p>
            <a:pPr lvl="1"/>
            <a:r>
              <a:rPr lang="en-US" dirty="0" smtClean="0"/>
              <a:t>-Board Meeting Attendance</a:t>
            </a:r>
          </a:p>
          <a:p>
            <a:pPr marL="0" indent="0">
              <a:buNone/>
            </a:pPr>
            <a:r>
              <a:rPr lang="en-US" dirty="0" smtClean="0"/>
              <a:t>MANAGEMENT SERVICES ($250/</a:t>
            </a:r>
            <a:r>
              <a:rPr lang="en-US" dirty="0" err="1" smtClean="0"/>
              <a:t>mo</a:t>
            </a:r>
            <a:r>
              <a:rPr lang="en-US" dirty="0" smtClean="0"/>
              <a:t> $3k/</a:t>
            </a:r>
            <a:r>
              <a:rPr lang="en-US" dirty="0" err="1" smtClean="0"/>
              <a:t>yr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-</a:t>
            </a:r>
            <a:r>
              <a:rPr lang="en-US" dirty="0"/>
              <a:t>Acquire all bids for services</a:t>
            </a:r>
          </a:p>
          <a:p>
            <a:pPr lvl="1"/>
            <a:r>
              <a:rPr lang="en-US" dirty="0"/>
              <a:t>-Prepare bid specs for services to HOA</a:t>
            </a:r>
          </a:p>
          <a:p>
            <a:pPr lvl="1"/>
            <a:r>
              <a:rPr lang="en-US" dirty="0"/>
              <a:t>-Manage vendor relationships and Accounts Payable</a:t>
            </a:r>
          </a:p>
          <a:p>
            <a:pPr lvl="1"/>
            <a:r>
              <a:rPr lang="en-US" dirty="0"/>
              <a:t>-E-mail Board members a financial statement once a month</a:t>
            </a:r>
          </a:p>
          <a:p>
            <a:pPr marL="0" indent="0">
              <a:buNone/>
            </a:pPr>
            <a:r>
              <a:rPr lang="en-US" dirty="0"/>
              <a:t>DEED RESTRICTION and ACC SERVICES ($300/</a:t>
            </a:r>
            <a:r>
              <a:rPr lang="en-US" dirty="0" err="1"/>
              <a:t>mo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-Arrange lawn maintenance when necessary, through HOA landscaping company</a:t>
            </a:r>
          </a:p>
          <a:p>
            <a:pPr lvl="1"/>
            <a:r>
              <a:rPr lang="en-US" dirty="0"/>
              <a:t>-Receive all ACC requests</a:t>
            </a:r>
          </a:p>
          <a:p>
            <a:pPr lvl="1"/>
            <a:r>
              <a:rPr lang="en-US" dirty="0"/>
              <a:t>-Make sure plans are complete</a:t>
            </a:r>
          </a:p>
          <a:p>
            <a:pPr lvl="1"/>
            <a:r>
              <a:rPr lang="en-US" dirty="0"/>
              <a:t>-Review and present to Board with recommendation</a:t>
            </a:r>
          </a:p>
          <a:p>
            <a:pPr lvl="1"/>
            <a:r>
              <a:rPr lang="en-US" dirty="0"/>
              <a:t>-Notify homeowner, in writing, of Committee's decision</a:t>
            </a:r>
          </a:p>
          <a:p>
            <a:r>
              <a:rPr lang="en-US" dirty="0"/>
              <a:t>GATE MANAGEMENT ($100/</a:t>
            </a:r>
            <a:r>
              <a:rPr lang="en-US" dirty="0" err="1"/>
              <a:t>mo</a:t>
            </a:r>
            <a:r>
              <a:rPr lang="en-US" dirty="0"/>
              <a:t> 1,200/</a:t>
            </a:r>
            <a:r>
              <a:rPr lang="en-US" dirty="0" err="1"/>
              <a:t>yr</a:t>
            </a:r>
            <a:r>
              <a:rPr lang="en-US" dirty="0"/>
              <a:t>) </a:t>
            </a:r>
          </a:p>
          <a:p>
            <a:r>
              <a:rPr lang="en-US" dirty="0"/>
              <a:t>Website (150/</a:t>
            </a:r>
            <a:r>
              <a:rPr lang="en-US" dirty="0" err="1"/>
              <a:t>mo</a:t>
            </a:r>
            <a:r>
              <a:rPr lang="en-US" dirty="0"/>
              <a:t> $1800/</a:t>
            </a:r>
            <a:r>
              <a:rPr lang="en-US" dirty="0" err="1"/>
              <a:t>yr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820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43C2AC-D15A-4968-97D0-3E8C440EF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BOOKKEEPING ($575/</a:t>
            </a:r>
            <a:r>
              <a:rPr lang="en-US" dirty="0" err="1"/>
              <a:t>mo</a:t>
            </a:r>
            <a:r>
              <a:rPr lang="en-US" dirty="0"/>
              <a:t> $6,900/</a:t>
            </a:r>
            <a:r>
              <a:rPr lang="en-US" dirty="0" err="1"/>
              <a:t>yr</a:t>
            </a:r>
            <a:r>
              <a:rPr lang="en-US" dirty="0"/>
              <a:t>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B569BC-0B41-43A5-BBB5-2D8D8A97F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Board can </a:t>
            </a:r>
            <a:r>
              <a:rPr lang="en-US" dirty="0"/>
              <a:t>handle all of the items under book keeping </a:t>
            </a:r>
            <a:r>
              <a:rPr lang="en-US" dirty="0" smtClean="0"/>
              <a:t>using Software to do handle the following:</a:t>
            </a:r>
            <a:endParaRPr lang="en-US" dirty="0"/>
          </a:p>
          <a:p>
            <a:pPr lvl="1"/>
            <a:r>
              <a:rPr lang="en-US" dirty="0" smtClean="0"/>
              <a:t>Collect </a:t>
            </a:r>
            <a:r>
              <a:rPr lang="en-US" dirty="0"/>
              <a:t>the </a:t>
            </a:r>
            <a:r>
              <a:rPr lang="en-US" dirty="0" smtClean="0"/>
              <a:t>annual assessments</a:t>
            </a:r>
            <a:endParaRPr lang="en-US" dirty="0"/>
          </a:p>
          <a:p>
            <a:pPr lvl="1"/>
            <a:r>
              <a:rPr lang="en-US" dirty="0" smtClean="0"/>
              <a:t>Approve and send payments to contractors or service providers</a:t>
            </a:r>
            <a:endParaRPr lang="en-US" dirty="0"/>
          </a:p>
          <a:p>
            <a:pPr lvl="2"/>
            <a:r>
              <a:rPr lang="en-US" dirty="0" smtClean="0"/>
              <a:t>The board basically does this today, but </a:t>
            </a:r>
            <a:r>
              <a:rPr lang="en-US" dirty="0" smtClean="0"/>
              <a:t>sends </a:t>
            </a:r>
            <a:r>
              <a:rPr lang="en-US" dirty="0"/>
              <a:t>a request to CMS to execute</a:t>
            </a:r>
          </a:p>
          <a:p>
            <a:pPr lvl="1"/>
            <a:r>
              <a:rPr lang="en-US" dirty="0" smtClean="0"/>
              <a:t>Software can provide financial </a:t>
            </a:r>
            <a:r>
              <a:rPr lang="en-US" dirty="0"/>
              <a:t>r</a:t>
            </a:r>
            <a:r>
              <a:rPr lang="en-US" dirty="0" smtClean="0"/>
              <a:t>eports</a:t>
            </a:r>
            <a:endParaRPr lang="en-US" dirty="0"/>
          </a:p>
          <a:p>
            <a:r>
              <a:rPr lang="en-US" dirty="0"/>
              <a:t>This is where the bulk of the money will be saved with CMS</a:t>
            </a:r>
          </a:p>
          <a:p>
            <a:r>
              <a:rPr lang="en-US" dirty="0" smtClean="0"/>
              <a:t>There </a:t>
            </a:r>
            <a:r>
              <a:rPr lang="en-US" dirty="0"/>
              <a:t>will be a slight learning </a:t>
            </a:r>
            <a:r>
              <a:rPr lang="en-US" dirty="0" smtClean="0"/>
              <a:t>curve when taking this on</a:t>
            </a:r>
          </a:p>
          <a:p>
            <a:pPr lvl="1"/>
            <a:r>
              <a:rPr lang="en-US" dirty="0" smtClean="0"/>
              <a:t>We ask the community to bear with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8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AC7C58-CE5F-4C06-ABB1-D47DA116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MANAGEMENT SERVICES ($500/mo $6k/</a:t>
            </a:r>
            <a:r>
              <a:rPr lang="fr-FR" dirty="0" err="1"/>
              <a:t>yr</a:t>
            </a:r>
            <a:r>
              <a:rPr lang="fr-FR" dirty="0"/>
              <a:t>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DE3E6D-5AE1-4053-AC54-24BDECCA2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board is familiar with </a:t>
            </a:r>
            <a:r>
              <a:rPr lang="en-US" dirty="0"/>
              <a:t>the day </a:t>
            </a:r>
            <a:r>
              <a:rPr lang="en-US" dirty="0" smtClean="0"/>
              <a:t>to </a:t>
            </a:r>
            <a:r>
              <a:rPr lang="en-US" dirty="0"/>
              <a:t>day </a:t>
            </a:r>
            <a:r>
              <a:rPr lang="en-US" dirty="0" smtClean="0"/>
              <a:t>complaints</a:t>
            </a:r>
            <a:endParaRPr lang="en-US" dirty="0"/>
          </a:p>
          <a:p>
            <a:r>
              <a:rPr lang="en-US" dirty="0" smtClean="0"/>
              <a:t>Today the </a:t>
            </a:r>
            <a:r>
              <a:rPr lang="en-US" dirty="0" smtClean="0"/>
              <a:t>board either addresses them directory </a:t>
            </a:r>
            <a:r>
              <a:rPr lang="en-US" dirty="0" smtClean="0"/>
              <a:t>or passes </a:t>
            </a:r>
            <a:r>
              <a:rPr lang="en-US" dirty="0"/>
              <a:t>them on </a:t>
            </a:r>
            <a:r>
              <a:rPr lang="en-US" dirty="0" smtClean="0"/>
              <a:t>for CMS </a:t>
            </a:r>
            <a:r>
              <a:rPr lang="en-US" dirty="0"/>
              <a:t>to address</a:t>
            </a:r>
          </a:p>
          <a:p>
            <a:pPr lvl="1"/>
            <a:r>
              <a:rPr lang="en-US" dirty="0"/>
              <a:t>When </a:t>
            </a:r>
            <a:r>
              <a:rPr lang="en-US" dirty="0" smtClean="0"/>
              <a:t>we have had custom management address resident complaints</a:t>
            </a:r>
            <a:endParaRPr lang="en-US" dirty="0"/>
          </a:p>
          <a:p>
            <a:pPr lvl="2"/>
            <a:r>
              <a:rPr lang="en-US" dirty="0" smtClean="0"/>
              <a:t>We noticed and witness request fall </a:t>
            </a:r>
            <a:r>
              <a:rPr lang="en-US" dirty="0"/>
              <a:t>though cracks</a:t>
            </a:r>
          </a:p>
          <a:p>
            <a:pPr lvl="2"/>
            <a:r>
              <a:rPr lang="en-US" dirty="0" smtClean="0"/>
              <a:t>CMS typically will confide in the board on how they want to address the issue anyway</a:t>
            </a:r>
          </a:p>
          <a:p>
            <a:pPr lvl="1"/>
            <a:r>
              <a:rPr lang="en-US" dirty="0" smtClean="0"/>
              <a:t>Removing CMS encourages a direct relationship with decision </a:t>
            </a:r>
            <a:r>
              <a:rPr lang="en-US" dirty="0" smtClean="0"/>
              <a:t>makers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We will use software such as </a:t>
            </a:r>
            <a:r>
              <a:rPr lang="en-US" dirty="0"/>
              <a:t>t</a:t>
            </a:r>
            <a:r>
              <a:rPr lang="en-US" dirty="0" smtClean="0"/>
              <a:t>icket </a:t>
            </a:r>
            <a:r>
              <a:rPr lang="en-US" dirty="0"/>
              <a:t>system or web </a:t>
            </a:r>
            <a:r>
              <a:rPr lang="en-US" dirty="0" smtClean="0"/>
              <a:t>forms </a:t>
            </a:r>
            <a:r>
              <a:rPr lang="en-US" dirty="0" smtClean="0"/>
              <a:t>to:</a:t>
            </a:r>
            <a:endParaRPr lang="en-US" dirty="0"/>
          </a:p>
          <a:p>
            <a:pPr lvl="1"/>
            <a:r>
              <a:rPr lang="en-US" dirty="0"/>
              <a:t>allows the resident to submit a issue on the behalf of the community </a:t>
            </a:r>
          </a:p>
          <a:p>
            <a:pPr lvl="1"/>
            <a:r>
              <a:rPr lang="en-US" dirty="0" smtClean="0"/>
              <a:t>The entire community </a:t>
            </a:r>
            <a:r>
              <a:rPr lang="en-US" dirty="0"/>
              <a:t>has visibility to the </a:t>
            </a:r>
            <a:r>
              <a:rPr lang="en-US" dirty="0" smtClean="0"/>
              <a:t>issues already submitted</a:t>
            </a:r>
            <a:endParaRPr lang="en-US" dirty="0"/>
          </a:p>
          <a:p>
            <a:pPr lvl="1"/>
            <a:r>
              <a:rPr lang="en-US" dirty="0" smtClean="0"/>
              <a:t>The board will address the issue directly</a:t>
            </a:r>
          </a:p>
        </p:txBody>
      </p:sp>
    </p:spTree>
    <p:extLst>
      <p:ext uri="{BB962C8B-B14F-4D97-AF65-F5344CB8AC3E}">
        <p14:creationId xmlns:p14="http://schemas.microsoft.com/office/powerpoint/2010/main" val="280022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F4E4B2-59CF-4F65-A341-C677B7F05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59AA15-7A14-4305-B21C-F3755E36D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 it a try ourselves using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Pay HOA Software offers a mechanism to send out Deed restriction </a:t>
            </a:r>
            <a:r>
              <a:rPr lang="en-US" dirty="0"/>
              <a:t>violations</a:t>
            </a:r>
          </a:p>
          <a:p>
            <a:r>
              <a:rPr lang="en-US" dirty="0"/>
              <a:t>Identify gaps and other potential solutions (growing pains</a:t>
            </a:r>
            <a:r>
              <a:rPr lang="en-US" dirty="0" smtClean="0"/>
              <a:t>) through 2019</a:t>
            </a:r>
          </a:p>
          <a:p>
            <a:r>
              <a:rPr lang="en-US" dirty="0" smtClean="0"/>
              <a:t> If </a:t>
            </a:r>
            <a:r>
              <a:rPr lang="en-US" dirty="0"/>
              <a:t>it turns out Deed restrictions are not easily manageable. </a:t>
            </a:r>
          </a:p>
          <a:p>
            <a:pPr lvl="1"/>
            <a:r>
              <a:rPr lang="en-US" dirty="0"/>
              <a:t>Mark it down as a service requirement when vetting a new management company</a:t>
            </a:r>
          </a:p>
          <a:p>
            <a:r>
              <a:rPr lang="en-US" dirty="0"/>
              <a:t>Success rate on the deed restriction violations</a:t>
            </a:r>
          </a:p>
          <a:p>
            <a:pPr lvl="1"/>
            <a:r>
              <a:rPr lang="en-US" dirty="0" smtClean="0"/>
              <a:t>In most cases residents </a:t>
            </a:r>
            <a:r>
              <a:rPr lang="en-US" dirty="0"/>
              <a:t>simply addressed the </a:t>
            </a:r>
            <a:r>
              <a:rPr lang="en-US" dirty="0" smtClean="0"/>
              <a:t>Deed restriction issue</a:t>
            </a:r>
          </a:p>
          <a:p>
            <a:pPr lvl="1"/>
            <a:r>
              <a:rPr lang="en-US" dirty="0" smtClean="0"/>
              <a:t>Define non bias standards </a:t>
            </a:r>
            <a:r>
              <a:rPr lang="en-US" dirty="0" smtClean="0"/>
              <a:t>and stick with them when sending out violations</a:t>
            </a:r>
          </a:p>
          <a:p>
            <a:pPr lvl="1"/>
            <a:r>
              <a:rPr lang="en-US" dirty="0" smtClean="0"/>
              <a:t>Look to the residents to help resolve any violations quickly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3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3B0C97-014C-4329-B994-9D4C41AC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r>
              <a:rPr lang="en-US" dirty="0"/>
              <a:t>Gate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7BBC4C-DA61-4289-8598-8259C8F9F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9800"/>
            <a:ext cx="10515600" cy="5237163"/>
          </a:xfrm>
        </p:spPr>
        <p:txBody>
          <a:bodyPr>
            <a:normAutofit/>
          </a:bodyPr>
          <a:lstStyle/>
          <a:p>
            <a:r>
              <a:rPr lang="en-US" dirty="0" smtClean="0"/>
              <a:t>Improvements to the gates will be coming down the road</a:t>
            </a:r>
          </a:p>
          <a:p>
            <a:pPr lvl="1"/>
            <a:r>
              <a:rPr lang="en-US" dirty="0" smtClean="0"/>
              <a:t>First the board wants to get the budget in order and consistent</a:t>
            </a:r>
            <a:endParaRPr lang="en-US" dirty="0"/>
          </a:p>
          <a:p>
            <a:pPr lvl="1"/>
            <a:r>
              <a:rPr lang="en-US" dirty="0" smtClean="0"/>
              <a:t>Wait </a:t>
            </a:r>
            <a:r>
              <a:rPr lang="en-US" dirty="0"/>
              <a:t>until Urban Lofts is done before </a:t>
            </a:r>
            <a:r>
              <a:rPr lang="en-US" dirty="0" smtClean="0"/>
              <a:t>doing any major repairs.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the short term</a:t>
            </a:r>
          </a:p>
          <a:p>
            <a:pPr lvl="1"/>
            <a:r>
              <a:rPr lang="en-US" dirty="0"/>
              <a:t>CMS gives us the gate database and </a:t>
            </a:r>
            <a:r>
              <a:rPr lang="en-US" dirty="0" smtClean="0"/>
              <a:t>software to program remotes</a:t>
            </a:r>
            <a:endParaRPr lang="en-US" dirty="0"/>
          </a:p>
          <a:p>
            <a:pPr lvl="1"/>
            <a:r>
              <a:rPr lang="en-US" dirty="0" smtClean="0"/>
              <a:t>The board will be trained by our current Gate service provider (Vortex)</a:t>
            </a:r>
            <a:endParaRPr lang="en-US" dirty="0"/>
          </a:p>
          <a:p>
            <a:pPr lvl="1"/>
            <a:r>
              <a:rPr lang="en-US" dirty="0" smtClean="0"/>
              <a:t>Current an new residents will work with the board to program key fob remotes.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6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EECB95-F658-487B-A833-3C8B6213F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have to loose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49CE57-5E2B-4EA8-9379-E19C657A5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Today the </a:t>
            </a:r>
            <a:r>
              <a:rPr lang="en-US" dirty="0"/>
              <a:t>board is aware that there are residents which are not happy with the current management company</a:t>
            </a:r>
          </a:p>
          <a:p>
            <a:r>
              <a:rPr lang="en-US" dirty="0"/>
              <a:t>There are software tools and services out there that we can leverage to do this on our </a:t>
            </a:r>
            <a:r>
              <a:rPr lang="en-US" dirty="0" smtClean="0"/>
              <a:t>own, or at least reduce the </a:t>
            </a:r>
            <a:r>
              <a:rPr lang="en-US" dirty="0" smtClean="0"/>
              <a:t>costs </a:t>
            </a:r>
          </a:p>
          <a:p>
            <a:r>
              <a:rPr lang="en-US" dirty="0" smtClean="0"/>
              <a:t>Let be a cutting edge HOA and use modern tools of today to manage our own community.</a:t>
            </a:r>
            <a:endParaRPr lang="en-US" dirty="0"/>
          </a:p>
          <a:p>
            <a:r>
              <a:rPr lang="en-US" dirty="0"/>
              <a:t>Push comes to shove we can always get a new management company willing to take on only the things we want. </a:t>
            </a:r>
          </a:p>
          <a:p>
            <a:r>
              <a:rPr lang="en-US" dirty="0" smtClean="0"/>
              <a:t>If we do end up going back to a dedicated management company the </a:t>
            </a:r>
            <a:r>
              <a:rPr lang="en-US" dirty="0" smtClean="0"/>
              <a:t>HOA may save money by just taking </a:t>
            </a:r>
            <a:r>
              <a:rPr lang="en-US" dirty="0" smtClean="0"/>
              <a:t> them a </a:t>
            </a:r>
            <a:r>
              <a:rPr lang="en-US" dirty="0" smtClean="0"/>
              <a:t>smaller </a:t>
            </a:r>
            <a:r>
              <a:rPr lang="en-US" dirty="0"/>
              <a:t>list of items </a:t>
            </a:r>
            <a:r>
              <a:rPr lang="en-US" dirty="0" smtClean="0"/>
              <a:t>to handle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9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8088F2-60F0-4DFF-B12B-D20B36443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Unknowns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D0A624-A5FD-49B8-A9E3-3C1952303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unknowns in stride</a:t>
            </a:r>
          </a:p>
          <a:p>
            <a:r>
              <a:rPr lang="en-US" dirty="0" smtClean="0"/>
              <a:t>Look to the community to bear with the board during </a:t>
            </a:r>
            <a:r>
              <a:rPr lang="en-US" dirty="0" smtClean="0"/>
              <a:t>self-management </a:t>
            </a:r>
            <a:r>
              <a:rPr lang="en-US" dirty="0" smtClean="0"/>
              <a:t>effort</a:t>
            </a:r>
          </a:p>
          <a:p>
            <a:r>
              <a:rPr lang="en-US" dirty="0" smtClean="0"/>
              <a:t>Look to the community residents for advise or recommendations on how to ensure this works</a:t>
            </a:r>
          </a:p>
          <a:p>
            <a:r>
              <a:rPr lang="en-US" dirty="0" smtClean="0"/>
              <a:t>If successful</a:t>
            </a:r>
          </a:p>
          <a:p>
            <a:pPr lvl="1"/>
            <a:r>
              <a:rPr lang="en-US" dirty="0" smtClean="0"/>
              <a:t>The board and the residents will have a closer relationship</a:t>
            </a:r>
          </a:p>
          <a:p>
            <a:pPr lvl="1"/>
            <a:r>
              <a:rPr lang="en-US" dirty="0" smtClean="0"/>
              <a:t>We reduce operating </a:t>
            </a:r>
            <a:r>
              <a:rPr lang="en-US" dirty="0" smtClean="0"/>
              <a:t>costs</a:t>
            </a:r>
            <a:endParaRPr lang="en-US" dirty="0" smtClean="0"/>
          </a:p>
          <a:p>
            <a:pPr lvl="1"/>
            <a:r>
              <a:rPr lang="en-US" dirty="0" smtClean="0"/>
              <a:t>Those savings can build our reserves or add enhancements to the community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82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C0EF19-2F94-466D-B626-4E1EDDE2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Ripley House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406B11-7958-427A-A3E7-45A8AAC4B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6176962"/>
          </a:xfrm>
        </p:spPr>
        <p:txBody>
          <a:bodyPr>
            <a:normAutofit/>
          </a:bodyPr>
          <a:lstStyle/>
          <a:p>
            <a:r>
              <a:rPr lang="en-US" dirty="0" smtClean="0"/>
              <a:t>The board has made the motion </a:t>
            </a:r>
            <a:r>
              <a:rPr lang="en-US" dirty="0"/>
              <a:t>to move to online based meetings</a:t>
            </a:r>
          </a:p>
          <a:p>
            <a:r>
              <a:rPr lang="en-US" dirty="0"/>
              <a:t>Using Amazon’s AWS Chime service</a:t>
            </a:r>
          </a:p>
          <a:p>
            <a:r>
              <a:rPr lang="en-US" dirty="0"/>
              <a:t>$3.00 to host a meeting </a:t>
            </a:r>
          </a:p>
          <a:p>
            <a:r>
              <a:rPr lang="en-US" dirty="0"/>
              <a:t>Free to attend</a:t>
            </a:r>
          </a:p>
          <a:p>
            <a:r>
              <a:rPr lang="en-US" dirty="0"/>
              <a:t>Connect by web, phone, phone or desktop app</a:t>
            </a:r>
          </a:p>
          <a:p>
            <a:r>
              <a:rPr lang="en-US" dirty="0"/>
              <a:t>Offers video, phone and chat</a:t>
            </a:r>
          </a:p>
          <a:p>
            <a:r>
              <a:rPr lang="en-US" dirty="0"/>
              <a:t>Can record the meetings for digital minutes</a:t>
            </a:r>
          </a:p>
          <a:p>
            <a:r>
              <a:rPr lang="en-US" dirty="0"/>
              <a:t>Reduces waste with paper print outs</a:t>
            </a:r>
          </a:p>
          <a:p>
            <a:r>
              <a:rPr lang="en-US" dirty="0"/>
              <a:t>Potential for Higher attendance since folks can listen in their car or attend from remote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Find the details for connecting to meetings on the community website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248" y="1071167"/>
            <a:ext cx="2946551" cy="110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3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820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Self Managed HOA</vt:lpstr>
      <vt:lpstr>What CMS is doing today</vt:lpstr>
      <vt:lpstr>BOOKKEEPING ($575/mo $6,900/yr)  </vt:lpstr>
      <vt:lpstr>MANAGEMENT SERVICES ($500/mo $6k/yr) </vt:lpstr>
      <vt:lpstr>Deed restrictions</vt:lpstr>
      <vt:lpstr>Gate Management</vt:lpstr>
      <vt:lpstr>What to have to loose</vt:lpstr>
      <vt:lpstr>Unknowns</vt:lpstr>
      <vt:lpstr>Ripley House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Managed HOA</dc:title>
  <dc:creator>Hiram Gibbard</dc:creator>
  <cp:lastModifiedBy>Gibbard, Hiram</cp:lastModifiedBy>
  <cp:revision>30</cp:revision>
  <dcterms:created xsi:type="dcterms:W3CDTF">2018-11-04T12:22:53Z</dcterms:created>
  <dcterms:modified xsi:type="dcterms:W3CDTF">2018-12-09T17:31:54Z</dcterms:modified>
</cp:coreProperties>
</file>